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jpe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C60977-6657-4C49-9BC1-5878ADB676C8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F5797-A26C-4B03-8D56-45BBCB8060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sz="9600" dirty="0" smtClean="0"/>
              <a:t>১৬/০২/১৪</a:t>
            </a:r>
          </a:p>
          <a:p>
            <a:endParaRPr lang="bn-BD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F5797-A26C-4B03-8D56-45BBCB80605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8C51-9E95-4EA1-82E5-CB8C76A39DB0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12B38-E9CE-42EE-86CD-7FA5C5370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8C51-9E95-4EA1-82E5-CB8C76A39DB0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12B38-E9CE-42EE-86CD-7FA5C5370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8C51-9E95-4EA1-82E5-CB8C76A39DB0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12B38-E9CE-42EE-86CD-7FA5C5370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8C51-9E95-4EA1-82E5-CB8C76A39DB0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12B38-E9CE-42EE-86CD-7FA5C5370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8C51-9E95-4EA1-82E5-CB8C76A39DB0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12B38-E9CE-42EE-86CD-7FA5C5370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8C51-9E95-4EA1-82E5-CB8C76A39DB0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12B38-E9CE-42EE-86CD-7FA5C5370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8C51-9E95-4EA1-82E5-CB8C76A39DB0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12B38-E9CE-42EE-86CD-7FA5C5370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8C51-9E95-4EA1-82E5-CB8C76A39DB0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12B38-E9CE-42EE-86CD-7FA5C5370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8C51-9E95-4EA1-82E5-CB8C76A39DB0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12B38-E9CE-42EE-86CD-7FA5C5370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8C51-9E95-4EA1-82E5-CB8C76A39DB0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12B38-E9CE-42EE-86CD-7FA5C5370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8C51-9E95-4EA1-82E5-CB8C76A39DB0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12B38-E9CE-42EE-86CD-7FA5C5370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58C51-9E95-4EA1-82E5-CB8C76A39DB0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12B38-E9CE-42EE-86CD-7FA5C53702F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8600"/>
            <a:ext cx="6781800" cy="1905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শুভেচ্ছা স্বাগতম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-3352800" y="4724400"/>
            <a:ext cx="45719" cy="762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imag3ew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362200"/>
            <a:ext cx="7010400" cy="42945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304800"/>
            <a:ext cx="4267200" cy="1828800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prstTxWarp prst="textDeflate">
              <a:avLst/>
            </a:prstTxWarp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2590800"/>
            <a:ext cx="6248400" cy="31242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prstTxWarp prst="textPlain">
              <a:avLst/>
            </a:prstTxWarp>
            <a:normAutofit fontScale="47500" lnSpcReduction="20000"/>
          </a:bodyPr>
          <a:lstStyle/>
          <a:p>
            <a:r>
              <a:rPr lang="bn-BD" sz="8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মোহাঃ আলমগীর</a:t>
            </a:r>
          </a:p>
          <a:p>
            <a:r>
              <a:rPr lang="bn-BD" sz="8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সহকারি শিক্ষক(গনিত) </a:t>
            </a:r>
          </a:p>
          <a:p>
            <a:r>
              <a:rPr lang="bn-BD" sz="8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শিবগঞ্জ উচ্চবিদ্যালয়</a:t>
            </a:r>
          </a:p>
          <a:p>
            <a:r>
              <a:rPr lang="bn-BD" sz="8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শিবগঞ্জ,চাপাইনবাবগঞ্জ</a:t>
            </a:r>
            <a:endParaRPr lang="en-US" sz="8000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Snapshot_201402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5200" y="228599"/>
            <a:ext cx="1676400" cy="15267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1470025"/>
          </a:xfrm>
          <a:prstGeom prst="flowChartAlternateProcess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133600"/>
            <a:ext cx="7848600" cy="3962400"/>
          </a:xfrm>
          <a:prstGeom prst="roundRect">
            <a:avLst>
              <a:gd name="adj" fmla="val 50000"/>
            </a:avLst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r>
              <a:rPr lang="bn-BD" sz="21600" dirty="0" smtClean="0">
                <a:solidFill>
                  <a:schemeClr val="accent6">
                    <a:lumMod val="75000"/>
                  </a:schemeClr>
                </a:solidFill>
              </a:rPr>
              <a:t>বিষয়ঃ বীজগনিত</a:t>
            </a:r>
          </a:p>
          <a:p>
            <a:r>
              <a:rPr lang="bn-BD" sz="21600" dirty="0" smtClean="0">
                <a:solidFill>
                  <a:schemeClr val="accent6">
                    <a:lumMod val="75000"/>
                  </a:schemeClr>
                </a:solidFill>
              </a:rPr>
              <a:t>শ্রেনীঃসপ্তম</a:t>
            </a:r>
          </a:p>
          <a:p>
            <a:r>
              <a:rPr lang="bn-BD" sz="17600" i="1" dirty="0" smtClean="0">
                <a:solidFill>
                  <a:schemeClr val="accent6">
                    <a:lumMod val="75000"/>
                  </a:schemeClr>
                </a:solidFill>
              </a:rPr>
              <a:t>সময়ঃ৫০</a:t>
            </a:r>
            <a:r>
              <a:rPr lang="bn-BD" sz="17600" b="1" i="1" dirty="0" smtClean="0">
                <a:solidFill>
                  <a:schemeClr val="accent6">
                    <a:lumMod val="75000"/>
                  </a:schemeClr>
                </a:solidFill>
              </a:rPr>
              <a:t>মিনিট</a:t>
            </a:r>
          </a:p>
          <a:p>
            <a:r>
              <a:rPr lang="bn-BD" sz="26400" dirty="0" smtClean="0">
                <a:solidFill>
                  <a:schemeClr val="accent6">
                    <a:lumMod val="75000"/>
                  </a:schemeClr>
                </a:solidFill>
              </a:rPr>
              <a:t>তাং ১৬-০২-২০১৪</a:t>
            </a:r>
          </a:p>
          <a:p>
            <a:endParaRPr lang="bn-BD" sz="2800" b="1" i="1" dirty="0" smtClean="0"/>
          </a:p>
          <a:p>
            <a:endParaRPr lang="bn-BD" sz="13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1028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00400" y="1600200"/>
            <a:ext cx="2743200" cy="2743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3581400" y="2957732"/>
            <a:ext cx="2743200" cy="1588"/>
          </a:xfrm>
          <a:prstGeom prst="line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200400" y="3414932"/>
            <a:ext cx="2743200" cy="1588"/>
          </a:xfrm>
          <a:prstGeom prst="line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581400" y="2195732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P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81600" y="21336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Q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57800" y="35814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S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43200" y="12192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A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657600" y="35814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R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43600" y="1143000"/>
            <a:ext cx="30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D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19800" y="4329332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C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43200" y="43434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B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90800" y="2348132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a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90800" y="3643532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b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57800" y="44196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b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57600" y="4405532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a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19800" y="22098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a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0" y="3719732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b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33800" y="10668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a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181600" y="9906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b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381000" y="76201"/>
            <a:ext cx="8153400" cy="838199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নিচের চিত্রটি লক্ষ কর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505200"/>
            <a:ext cx="8686800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ABCD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বর্গক্ষেত্রের ক্ষেত্রফল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=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P+Q+R+Q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ক্ষেত্রফল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a+b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en-US" sz="4000" baseline="30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a</a:t>
            </a:r>
            <a:r>
              <a:rPr lang="en-US" sz="4000" baseline="30000" dirty="0" err="1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+ab+ab+b</a:t>
            </a:r>
            <a:r>
              <a:rPr lang="en-US" sz="4000" baseline="30000" dirty="0" err="1" smtClean="0">
                <a:latin typeface="NikoshBAN" pitchFamily="2" charset="0"/>
                <a:cs typeface="NikoshBAN" pitchFamily="2" charset="0"/>
              </a:rPr>
              <a:t>2</a:t>
            </a:r>
            <a:endParaRPr lang="en-US" sz="4000" baseline="30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=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a</a:t>
            </a:r>
            <a:r>
              <a:rPr lang="en-US" sz="4000" baseline="30000" dirty="0" err="1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+2ab+b</a:t>
            </a:r>
            <a:r>
              <a:rPr lang="en-US" sz="4000" baseline="30000" dirty="0" err="1" smtClean="0">
                <a:latin typeface="NikoshBAN" pitchFamily="2" charset="0"/>
                <a:cs typeface="NikoshBAN" pitchFamily="2" charset="0"/>
              </a:rPr>
              <a:t>2</a:t>
            </a:r>
            <a:endParaRPr lang="en-US" sz="4000" baseline="30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a+b</a:t>
            </a:r>
            <a:r>
              <a:rPr lang="en-US" sz="4000" baseline="30000" dirty="0" smtClean="0">
                <a:latin typeface="NikoshBAN" pitchFamily="2" charset="0"/>
                <a:cs typeface="NikoshBAN" pitchFamily="2" charset="0"/>
              </a:rPr>
              <a:t>)2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a</a:t>
            </a:r>
            <a:r>
              <a:rPr lang="en-US" sz="4000" baseline="30000" dirty="0" err="1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+2ab+b</a:t>
            </a:r>
            <a:r>
              <a:rPr lang="en-US" sz="4000" baseline="30000" dirty="0" err="1" smtClean="0">
                <a:latin typeface="NikoshBAN" pitchFamily="2" charset="0"/>
                <a:cs typeface="NikoshBAN" pitchFamily="2" charset="0"/>
              </a:rPr>
              <a:t>2</a:t>
            </a:r>
            <a:endParaRPr lang="en-US" sz="4000" baseline="30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0" y="685800"/>
            <a:ext cx="5562600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P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এর ক্ষেত্রফল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=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a×a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a</a:t>
            </a:r>
            <a:r>
              <a:rPr lang="en-US" sz="3600" baseline="30000" dirty="0" err="1" smtClean="0">
                <a:latin typeface="NikoshBAN" pitchFamily="2" charset="0"/>
                <a:cs typeface="NikoshBAN" pitchFamily="2" charset="0"/>
              </a:rPr>
              <a:t>2</a:t>
            </a:r>
            <a:endParaRPr lang="en-US" sz="3600" baseline="30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Q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এর ক্ষেত্রফল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=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a×b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ab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R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এর ক্ষেত্রফল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=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a×b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ab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S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এর ক্ষেত্রফল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=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b×b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b</a:t>
            </a:r>
            <a:r>
              <a:rPr lang="en-US" sz="3600" baseline="30000" dirty="0" err="1" smtClean="0">
                <a:latin typeface="NikoshBAN" pitchFamily="2" charset="0"/>
                <a:cs typeface="NikoshBAN" pitchFamily="2" charset="0"/>
              </a:rPr>
              <a:t>2</a:t>
            </a:r>
            <a:endParaRPr lang="en-US" sz="3600" baseline="30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"/>
            <a:ext cx="9144000" cy="1496973"/>
          </a:xfrm>
          <a:prstGeom prst="snip2DiagRect">
            <a:avLst>
              <a:gd name="adj1" fmla="val 32496"/>
              <a:gd name="adj2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পাঠের শিরোনাম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590800"/>
            <a:ext cx="9144000" cy="1516499"/>
          </a:xfrm>
          <a:prstGeom prst="round2SameRect">
            <a:avLst>
              <a:gd name="adj1" fmla="val 50000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সূত্রের সাহায্যে বর্গ নির্নয়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শিক্ষনফল</a:t>
            </a:r>
            <a:endParaRPr lang="en-US" sz="7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639669"/>
            <a:ext cx="91440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পাঠ শেষে শিক্ষার্থীরা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706469"/>
            <a:ext cx="86106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বীজ গনিতীয় সূত্র বর্ননা করতে পারবে।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8469"/>
            <a:ext cx="86106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a+b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এর সূত্র গঠন করতে পারবে।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4230469"/>
            <a:ext cx="86106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3600" i="1" spc="-150" dirty="0" smtClean="0">
                <a:latin typeface="NikoshBAN" pitchFamily="2" charset="0"/>
                <a:cs typeface="NikoshBAN" pitchFamily="2" charset="0"/>
              </a:rPr>
              <a:t> বীজ গনিতীয় সূত্র প্রয়োগ করে রাশির মান নির্নয় করতে পারবে।</a:t>
            </a:r>
            <a:endParaRPr lang="en-US" sz="3600" i="1" spc="-15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19200"/>
            <a:ext cx="91440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600" dirty="0" smtClean="0"/>
              <a:t> </a:t>
            </a:r>
            <a:r>
              <a:rPr lang="en-US" sz="3600" dirty="0" err="1" smtClean="0"/>
              <a:t>X+5</a:t>
            </a:r>
            <a:r>
              <a:rPr lang="bn-BD" sz="3600" dirty="0" smtClean="0"/>
              <a:t> বর্গ নির্নয়</a:t>
            </a:r>
            <a:r>
              <a:rPr lang="en-US" sz="3600" dirty="0" smtClean="0"/>
              <a:t>  </a:t>
            </a:r>
            <a:endParaRPr lang="en-US" sz="36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716463" y="5003800"/>
          <a:ext cx="303212" cy="571500"/>
        </p:xfrm>
        <a:graphic>
          <a:graphicData uri="http://schemas.openxmlformats.org/presentationml/2006/ole">
            <p:oleObj spid="_x0000_s20482" name="Equation" r:id="rId3" imgW="114120" imgH="21564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419600" y="1219200"/>
            <a:ext cx="422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600" dirty="0" smtClean="0"/>
              <a:t> 55</a:t>
            </a:r>
            <a:r>
              <a:rPr lang="bn-BD" sz="3600" dirty="0" smtClean="0"/>
              <a:t> বর্গ নির্নয়</a:t>
            </a:r>
            <a:r>
              <a:rPr lang="en-US" sz="3600" dirty="0" smtClean="0"/>
              <a:t>  </a:t>
            </a:r>
            <a:endParaRPr lang="en-US" sz="3600" dirty="0"/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4891565" y="1981200"/>
          <a:ext cx="4252435" cy="3200400"/>
        </p:xfrm>
        <a:graphic>
          <a:graphicData uri="http://schemas.openxmlformats.org/presentationml/2006/ole">
            <p:oleObj spid="_x0000_s20483" name="Equation" r:id="rId4" imgW="1168200" imgH="137160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28600" y="2133600"/>
          <a:ext cx="3711087" cy="1881187"/>
        </p:xfrm>
        <a:graphic>
          <a:graphicData uri="http://schemas.openxmlformats.org/presentationml/2006/ole">
            <p:oleObj spid="_x0000_s20484" name="Equation" r:id="rId5" imgW="1015920" imgH="698400" progId="Equation.3">
              <p:embed/>
            </p:oleObj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একক কাজ</a:t>
            </a:r>
          </a:p>
          <a:p>
            <a:pPr algn="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2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819400"/>
            <a:ext cx="87630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5400" dirty="0" smtClean="0"/>
              <a:t> </a:t>
            </a:r>
            <a:r>
              <a:rPr lang="en-US" sz="5400" dirty="0" smtClean="0"/>
              <a:t>(x-3)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এর</a:t>
            </a:r>
            <a:r>
              <a:rPr lang="bn-BD" sz="5400" dirty="0" smtClean="0"/>
              <a:t> বর্গ</a:t>
            </a:r>
            <a:r>
              <a:rPr lang="en-US" sz="5400" dirty="0" smtClean="0"/>
              <a:t> </a:t>
            </a:r>
            <a:r>
              <a:rPr lang="bn-BD" sz="5400" dirty="0" smtClean="0"/>
              <a:t>নির্নয়</a:t>
            </a:r>
            <a:r>
              <a:rPr lang="en-US" sz="5400" dirty="0" smtClean="0"/>
              <a:t> </a:t>
            </a:r>
            <a:r>
              <a:rPr lang="bn-BD" sz="5400" dirty="0" smtClean="0"/>
              <a:t>কর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3962400"/>
            <a:ext cx="87630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5400" dirty="0" smtClean="0"/>
              <a:t> </a:t>
            </a:r>
            <a:r>
              <a:rPr lang="en-US" sz="5400" dirty="0" smtClean="0"/>
              <a:t>(</a:t>
            </a:r>
            <a:r>
              <a:rPr lang="en-US" sz="5400" dirty="0" err="1" smtClean="0"/>
              <a:t>2p+q</a:t>
            </a:r>
            <a:r>
              <a:rPr lang="en-US" sz="5400" dirty="0" smtClean="0"/>
              <a:t>)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bn-BD" sz="5400" dirty="0" smtClean="0"/>
              <a:t> বর্গ</a:t>
            </a:r>
            <a:r>
              <a:rPr lang="en-US" sz="5400" dirty="0" smtClean="0"/>
              <a:t> </a:t>
            </a:r>
            <a:r>
              <a:rPr lang="bn-BD" sz="5400" dirty="0" smtClean="0"/>
              <a:t>নির্নয়</a:t>
            </a:r>
            <a:r>
              <a:rPr lang="en-US" sz="5400" dirty="0" smtClean="0"/>
              <a:t> </a:t>
            </a:r>
            <a:r>
              <a:rPr lang="bn-BD" sz="5400" dirty="0" smtClean="0"/>
              <a:t>কর</a:t>
            </a:r>
            <a:r>
              <a:rPr lang="en-US" sz="5400" dirty="0" smtClean="0"/>
              <a:t> </a:t>
            </a:r>
            <a:endParaRPr lang="en-US" sz="5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একক কাজের সমাধান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1600200"/>
            <a:ext cx="3352800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(x-3)</a:t>
            </a:r>
            <a:r>
              <a:rPr lang="en-US" sz="4000" baseline="30000" dirty="0" smtClean="0"/>
              <a:t>2</a:t>
            </a:r>
            <a:endParaRPr lang="bn-BD" sz="4000" baseline="30000" dirty="0" smtClean="0"/>
          </a:p>
          <a:p>
            <a:r>
              <a:rPr lang="en-US" sz="4000" dirty="0" smtClean="0"/>
              <a:t>=</a:t>
            </a:r>
            <a:r>
              <a:rPr lang="en-US" sz="4000" dirty="0" err="1" smtClean="0"/>
              <a:t>x</a:t>
            </a:r>
            <a:r>
              <a:rPr lang="en-US" sz="4000" baseline="30000" dirty="0" err="1" smtClean="0"/>
              <a:t>2</a:t>
            </a:r>
            <a:r>
              <a:rPr lang="en-US" sz="4000" dirty="0" err="1" smtClean="0"/>
              <a:t>-2.x.3+3</a:t>
            </a:r>
            <a:r>
              <a:rPr lang="en-US" sz="4000" baseline="30000" dirty="0" err="1" smtClean="0"/>
              <a:t>2</a:t>
            </a:r>
            <a:endParaRPr lang="bn-BD" sz="4000" baseline="30000" dirty="0" smtClean="0"/>
          </a:p>
          <a:p>
            <a:r>
              <a:rPr lang="en-US" sz="4000" dirty="0" smtClean="0"/>
              <a:t>=</a:t>
            </a:r>
            <a:r>
              <a:rPr lang="en-US" sz="4000" dirty="0" err="1" smtClean="0"/>
              <a:t>x</a:t>
            </a:r>
            <a:r>
              <a:rPr lang="en-US" sz="4000" baseline="30000" dirty="0" err="1" smtClean="0"/>
              <a:t>2</a:t>
            </a:r>
            <a:r>
              <a:rPr lang="en-US" sz="4000" dirty="0" err="1" smtClean="0"/>
              <a:t>-6x+9</a:t>
            </a:r>
            <a:endParaRPr lang="en-US" sz="4000" baseline="30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0" y="4114800"/>
            <a:ext cx="3810000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(</a:t>
            </a:r>
            <a:r>
              <a:rPr lang="en-US" sz="4000" dirty="0" err="1" smtClean="0"/>
              <a:t>2p+q</a:t>
            </a:r>
            <a:r>
              <a:rPr lang="en-US" sz="4000" dirty="0" smtClean="0"/>
              <a:t>)</a:t>
            </a:r>
            <a:r>
              <a:rPr lang="en-US" sz="4000" baseline="30000" dirty="0" smtClean="0"/>
              <a:t>2</a:t>
            </a:r>
            <a:endParaRPr lang="bn-BD" sz="4000" baseline="30000" dirty="0" smtClean="0"/>
          </a:p>
          <a:p>
            <a:r>
              <a:rPr lang="en-US" sz="4000" dirty="0" smtClean="0"/>
              <a:t>=(</a:t>
            </a:r>
            <a:r>
              <a:rPr lang="en-US" sz="4000" dirty="0" err="1" smtClean="0"/>
              <a:t>2p</a:t>
            </a:r>
            <a:r>
              <a:rPr lang="en-US" sz="4000" dirty="0" smtClean="0"/>
              <a:t>)</a:t>
            </a:r>
            <a:r>
              <a:rPr lang="en-US" sz="4000" baseline="30000" dirty="0" err="1" smtClean="0"/>
              <a:t>2</a:t>
            </a:r>
            <a:r>
              <a:rPr lang="en-US" sz="4000" dirty="0" err="1" smtClean="0"/>
              <a:t>+2.2p.q+q</a:t>
            </a:r>
            <a:r>
              <a:rPr lang="en-US" sz="4000" baseline="30000" dirty="0" err="1" smtClean="0"/>
              <a:t>2</a:t>
            </a:r>
            <a:endParaRPr lang="en-US" sz="4000" dirty="0" smtClean="0"/>
          </a:p>
          <a:p>
            <a:r>
              <a:rPr lang="en-US" sz="4000" dirty="0" smtClean="0"/>
              <a:t>=</a:t>
            </a:r>
            <a:r>
              <a:rPr lang="en-US" sz="4000" dirty="0" err="1" smtClean="0"/>
              <a:t>4p</a:t>
            </a:r>
            <a:r>
              <a:rPr lang="en-US" sz="4000" baseline="30000" dirty="0" err="1" smtClean="0"/>
              <a:t>2</a:t>
            </a:r>
            <a:r>
              <a:rPr lang="en-US" sz="4000" dirty="0" err="1" smtClean="0"/>
              <a:t>+4pq+q</a:t>
            </a:r>
            <a:r>
              <a:rPr lang="en-US" sz="4000" baseline="30000" dirty="0" err="1" smtClean="0"/>
              <a:t>2</a:t>
            </a:r>
            <a:endParaRPr lang="en-US" sz="4000" baseline="300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08500" y="3378200"/>
          <a:ext cx="127000" cy="101600"/>
        </p:xfrm>
        <a:graphic>
          <a:graphicData uri="http://schemas.openxmlformats.org/presentationml/2006/ole">
            <p:oleObj spid="_x0000_s43010" name="Equation" r:id="rId3" imgW="126720" imgH="101520" progId="Equation.3">
              <p:embed/>
            </p:oleObj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5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133600"/>
            <a:ext cx="86106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/>
              <a:t>বর্গ</a:t>
            </a:r>
            <a:r>
              <a:rPr lang="en-US" sz="4800" dirty="0" smtClean="0"/>
              <a:t> </a:t>
            </a:r>
            <a:r>
              <a:rPr lang="bn-BD" sz="4800" dirty="0" smtClean="0"/>
              <a:t>নির্নয়</a:t>
            </a:r>
            <a:r>
              <a:rPr lang="en-US" sz="4800" dirty="0" smtClean="0"/>
              <a:t> </a:t>
            </a:r>
            <a:r>
              <a:rPr lang="bn-BD" sz="4800" dirty="0" smtClean="0"/>
              <a:t>কর </a:t>
            </a:r>
            <a:endParaRPr lang="en-US" sz="4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752600" y="3163669"/>
            <a:ext cx="73914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sz="3600" dirty="0" err="1" smtClean="0"/>
              <a:t>3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a-</a:t>
            </a:r>
            <a:r>
              <a:rPr lang="en-US" sz="3600" dirty="0" err="1" smtClean="0"/>
              <a:t>11xy</a:t>
            </a:r>
            <a:endParaRPr lang="en-US" sz="36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676400" y="3925669"/>
            <a:ext cx="74676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ax+by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bn-BD" sz="7200" dirty="0" smtClean="0"/>
              <a:t> কাজের সমাধান</a:t>
            </a:r>
            <a:endParaRPr lang="en-US" sz="72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1600200"/>
            <a:ext cx="8382000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(</a:t>
            </a:r>
            <a:r>
              <a:rPr lang="en-US" sz="3600" dirty="0" err="1" smtClean="0"/>
              <a:t>3a-11xy</a:t>
            </a:r>
            <a:r>
              <a:rPr lang="en-US" sz="3600" dirty="0" smtClean="0"/>
              <a:t>)</a:t>
            </a:r>
            <a:r>
              <a:rPr lang="en-US" sz="3600" baseline="30000" dirty="0" smtClean="0"/>
              <a:t>2  </a:t>
            </a:r>
            <a:endParaRPr lang="bn-BD" sz="3600" baseline="30000" dirty="0" smtClean="0"/>
          </a:p>
          <a:p>
            <a:r>
              <a:rPr lang="en-US" sz="3600" dirty="0" smtClean="0"/>
              <a:t>= (</a:t>
            </a:r>
            <a:r>
              <a:rPr lang="en-US" sz="3600" dirty="0" err="1" smtClean="0"/>
              <a:t>3a</a:t>
            </a:r>
            <a:r>
              <a:rPr lang="en-US" sz="3600" dirty="0" smtClean="0"/>
              <a:t>)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-</a:t>
            </a:r>
            <a:r>
              <a:rPr lang="en-US" sz="3600" dirty="0" err="1" smtClean="0"/>
              <a:t>2.3a.11xy</a:t>
            </a:r>
            <a:r>
              <a:rPr lang="en-US" sz="3600" dirty="0" smtClean="0"/>
              <a:t>+(</a:t>
            </a:r>
            <a:r>
              <a:rPr lang="en-US" sz="3600" dirty="0" err="1" smtClean="0"/>
              <a:t>11xy</a:t>
            </a:r>
            <a:r>
              <a:rPr lang="en-US" sz="3600" dirty="0" smtClean="0"/>
              <a:t>)</a:t>
            </a:r>
            <a:r>
              <a:rPr lang="en-US" sz="3600" baseline="30000" dirty="0" smtClean="0"/>
              <a:t>2</a:t>
            </a:r>
          </a:p>
          <a:p>
            <a:r>
              <a:rPr lang="en-US" sz="3600" dirty="0" smtClean="0"/>
              <a:t>= </a:t>
            </a:r>
            <a:r>
              <a:rPr lang="en-US" sz="3600" dirty="0" err="1" smtClean="0"/>
              <a:t>9a</a:t>
            </a:r>
            <a:r>
              <a:rPr lang="en-US" sz="3600" baseline="30000" dirty="0" err="1" smtClean="0"/>
              <a:t>2</a:t>
            </a:r>
            <a:r>
              <a:rPr lang="en-US" sz="3600" dirty="0" err="1" smtClean="0"/>
              <a:t>-66axy+121x</a:t>
            </a:r>
            <a:r>
              <a:rPr lang="en-US" sz="3600" baseline="30000" dirty="0" err="1" smtClean="0"/>
              <a:t>2</a:t>
            </a:r>
            <a:r>
              <a:rPr lang="en-US" sz="3600" dirty="0" err="1" smtClean="0"/>
              <a:t>y</a:t>
            </a:r>
            <a:r>
              <a:rPr lang="en-US" sz="3600" baseline="30000" dirty="0" err="1" smtClean="0"/>
              <a:t>2</a:t>
            </a:r>
            <a:endParaRPr lang="en-US" sz="3600" baseline="300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3810000"/>
            <a:ext cx="8382000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(</a:t>
            </a:r>
            <a:r>
              <a:rPr lang="en-US" sz="3600" dirty="0" err="1" smtClean="0"/>
              <a:t>ax+by</a:t>
            </a:r>
            <a:r>
              <a:rPr lang="en-US" sz="3600" dirty="0" smtClean="0"/>
              <a:t>)</a:t>
            </a:r>
            <a:r>
              <a:rPr lang="en-US" sz="3600" baseline="30000" dirty="0" smtClean="0"/>
              <a:t>2</a:t>
            </a:r>
            <a:endParaRPr lang="bn-BD" sz="3600" baseline="30000" dirty="0" smtClean="0"/>
          </a:p>
          <a:p>
            <a:r>
              <a:rPr lang="en-US" sz="3600" dirty="0" smtClean="0"/>
              <a:t>= (ax)</a:t>
            </a:r>
            <a:r>
              <a:rPr lang="en-US" sz="3600" baseline="30000" dirty="0" err="1" smtClean="0"/>
              <a:t>2</a:t>
            </a:r>
            <a:r>
              <a:rPr lang="en-US" sz="3600" dirty="0" err="1" smtClean="0"/>
              <a:t>+2.ax.by</a:t>
            </a:r>
            <a:r>
              <a:rPr lang="en-US" sz="3600" dirty="0" smtClean="0"/>
              <a:t>+(by)</a:t>
            </a:r>
            <a:r>
              <a:rPr lang="en-US" sz="3600" baseline="30000" dirty="0" smtClean="0"/>
              <a:t>2</a:t>
            </a:r>
          </a:p>
          <a:p>
            <a:r>
              <a:rPr lang="en-US" sz="3600" dirty="0" smtClean="0"/>
              <a:t>= </a:t>
            </a:r>
            <a:r>
              <a:rPr lang="en-US" sz="3600" dirty="0" err="1" smtClean="0"/>
              <a:t>a</a:t>
            </a:r>
            <a:r>
              <a:rPr lang="en-US" sz="3600" baseline="30000" dirty="0" err="1" smtClean="0"/>
              <a:t>2</a:t>
            </a:r>
            <a:r>
              <a:rPr lang="en-US" sz="3600" dirty="0" err="1" smtClean="0"/>
              <a:t>x</a:t>
            </a:r>
            <a:r>
              <a:rPr lang="en-US" sz="3600" baseline="30000" dirty="0" err="1" smtClean="0"/>
              <a:t>2</a:t>
            </a:r>
            <a:r>
              <a:rPr lang="en-US" sz="3600" dirty="0" err="1" smtClean="0"/>
              <a:t>+2abxy+b</a:t>
            </a:r>
            <a:r>
              <a:rPr lang="en-US" sz="3600" baseline="30000" dirty="0" err="1" smtClean="0"/>
              <a:t>2</a:t>
            </a:r>
            <a:r>
              <a:rPr lang="en-US" sz="3600" dirty="0" err="1" smtClean="0"/>
              <a:t>y</a:t>
            </a:r>
            <a:r>
              <a:rPr lang="en-US" sz="3600" baseline="30000" dirty="0" err="1" smtClean="0"/>
              <a:t>2</a:t>
            </a:r>
            <a:endParaRPr lang="en-US" sz="3600" baseline="30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দলীয় কাজ</a:t>
            </a:r>
          </a:p>
          <a:p>
            <a:pPr algn="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১৫ মিনিট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3741003"/>
            <a:ext cx="62484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800" dirty="0" smtClean="0">
                <a:latin typeface="Narkisim" pitchFamily="34" charset="-79"/>
                <a:cs typeface="Narkisim" pitchFamily="34" charset="-79"/>
              </a:rPr>
              <a:t> </a:t>
            </a:r>
            <a:r>
              <a:rPr lang="en-US" sz="4800" dirty="0" err="1" smtClean="0">
                <a:latin typeface="Narkisim" pitchFamily="34" charset="-79"/>
                <a:cs typeface="Narkisim" pitchFamily="34" charset="-79"/>
              </a:rPr>
              <a:t>2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x+y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-z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2514600"/>
            <a:ext cx="777240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কর- 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5600" y="4724400"/>
            <a:ext cx="62484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arkisim" pitchFamily="34" charset="-79"/>
                <a:cs typeface="Narkisim" pitchFamily="34" charset="-79"/>
              </a:rPr>
              <a:t>2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a-b+</a:t>
            </a:r>
            <a:r>
              <a:rPr lang="en-US" sz="4800" dirty="0" err="1" smtClean="0">
                <a:latin typeface="Narkisim" pitchFamily="34" charset="-79"/>
                <a:cs typeface="Narkisim" pitchFamily="34" charset="-79"/>
              </a:rPr>
              <a:t>3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95600" y="5722203"/>
            <a:ext cx="62484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800" dirty="0" smtClean="0"/>
              <a:t> </a:t>
            </a:r>
            <a:r>
              <a:rPr lang="en-US" sz="4800" dirty="0" smtClean="0">
                <a:latin typeface="Narkisim" pitchFamily="34" charset="-79"/>
                <a:cs typeface="Narkisim" pitchFamily="34" charset="-79"/>
              </a:rPr>
              <a:t>990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0"/>
            <a:ext cx="8458200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600200"/>
            <a:ext cx="8534400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3600" dirty="0" smtClean="0"/>
              <a:t> </a:t>
            </a:r>
            <a:r>
              <a:rPr lang="en-US" sz="3600" dirty="0" smtClean="0"/>
              <a:t>(a-b)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</a:t>
            </a:r>
            <a:r>
              <a:rPr lang="bn-BD" sz="3600" dirty="0" smtClean="0"/>
              <a:t>এর</a:t>
            </a:r>
            <a:r>
              <a:rPr lang="en-US" sz="3600" dirty="0" smtClean="0"/>
              <a:t> </a:t>
            </a:r>
            <a:r>
              <a:rPr lang="bn-BD" sz="3600" dirty="0" smtClean="0"/>
              <a:t>প্রতিরুপ</a:t>
            </a:r>
            <a:r>
              <a:rPr lang="en-US" sz="3600" dirty="0" smtClean="0"/>
              <a:t> </a:t>
            </a:r>
            <a:r>
              <a:rPr lang="bn-BD" sz="3600" dirty="0" smtClean="0"/>
              <a:t>নিচের কোনটি?</a:t>
            </a:r>
            <a:endParaRPr lang="en-US" sz="3600" dirty="0" smtClean="0"/>
          </a:p>
          <a:p>
            <a:pPr marL="400050" indent="-400050"/>
            <a:r>
              <a:rPr lang="bn-BD" sz="3600" dirty="0" smtClean="0"/>
              <a:t>ক) </a:t>
            </a:r>
            <a:r>
              <a:rPr lang="en-US" sz="3600" dirty="0" err="1" smtClean="0"/>
              <a:t>a</a:t>
            </a:r>
            <a:r>
              <a:rPr lang="en-US" sz="3600" baseline="30000" dirty="0" err="1" smtClean="0"/>
              <a:t>2</a:t>
            </a:r>
            <a:r>
              <a:rPr lang="en-US" sz="3600" dirty="0" err="1" smtClean="0"/>
              <a:t>+b</a:t>
            </a:r>
            <a:r>
              <a:rPr lang="en-US" sz="3600" baseline="30000" dirty="0" err="1" smtClean="0"/>
              <a:t>2</a:t>
            </a:r>
            <a:r>
              <a:rPr lang="en-US" sz="3600" dirty="0" err="1" smtClean="0"/>
              <a:t>+2ab</a:t>
            </a:r>
            <a:r>
              <a:rPr lang="bn-BD" sz="3600" dirty="0" smtClean="0"/>
              <a:t>  খ) </a:t>
            </a:r>
            <a:r>
              <a:rPr lang="en-US" sz="3600" dirty="0" smtClean="0"/>
              <a:t>(a-b)</a:t>
            </a:r>
            <a:r>
              <a:rPr lang="en-US" sz="3600" baseline="30000" dirty="0" err="1" smtClean="0"/>
              <a:t>2</a:t>
            </a:r>
            <a:r>
              <a:rPr lang="en-US" sz="3600" dirty="0" err="1" smtClean="0"/>
              <a:t>+4ab</a:t>
            </a:r>
            <a:endParaRPr lang="en-US" sz="3600" dirty="0" smtClean="0"/>
          </a:p>
          <a:p>
            <a:pPr marL="400050" indent="-400050"/>
            <a:r>
              <a:rPr lang="bn-BD" sz="3600" dirty="0" smtClean="0"/>
              <a:t>গ)</a:t>
            </a:r>
            <a:r>
              <a:rPr lang="en-US" sz="3600" dirty="0" smtClean="0"/>
              <a:t>(</a:t>
            </a:r>
            <a:r>
              <a:rPr lang="en-US" sz="3600" dirty="0" err="1" smtClean="0"/>
              <a:t>a+b</a:t>
            </a:r>
            <a:r>
              <a:rPr lang="en-US" sz="3600" dirty="0" smtClean="0"/>
              <a:t>)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-</a:t>
            </a:r>
            <a:r>
              <a:rPr lang="en-US" sz="3600" dirty="0" err="1" smtClean="0"/>
              <a:t>4ab</a:t>
            </a:r>
            <a:r>
              <a:rPr lang="bn-BD" sz="3600" dirty="0" smtClean="0"/>
              <a:t>   ঘ) </a:t>
            </a:r>
            <a:r>
              <a:rPr lang="en-US" sz="3600" dirty="0" smtClean="0"/>
              <a:t>(a-b)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-</a:t>
            </a:r>
            <a:r>
              <a:rPr lang="en-US" sz="3600" dirty="0" err="1" smtClean="0"/>
              <a:t>4ab</a:t>
            </a:r>
            <a:endParaRPr lang="en-US" sz="36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57200" y="3505200"/>
            <a:ext cx="8534400" cy="286232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3600" dirty="0" smtClean="0"/>
              <a:t> যদি </a:t>
            </a:r>
            <a:r>
              <a:rPr lang="en-US" sz="3600" dirty="0" err="1" smtClean="0"/>
              <a:t>i</a:t>
            </a:r>
            <a:r>
              <a:rPr lang="en-US" sz="3600" dirty="0" smtClean="0"/>
              <a:t>)</a:t>
            </a:r>
            <a:r>
              <a:rPr lang="bn-BD" sz="3600" dirty="0" smtClean="0"/>
              <a:t> </a:t>
            </a:r>
            <a:r>
              <a:rPr lang="en-US" sz="3600" dirty="0" smtClean="0"/>
              <a:t>(a-1)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=</a:t>
            </a:r>
            <a:r>
              <a:rPr lang="en-US" sz="3600" dirty="0" err="1" smtClean="0"/>
              <a:t>a</a:t>
            </a:r>
            <a:r>
              <a:rPr lang="en-US" sz="3600" baseline="30000" dirty="0" err="1" smtClean="0"/>
              <a:t>2</a:t>
            </a:r>
            <a:r>
              <a:rPr lang="en-US" sz="3600" dirty="0" err="1" smtClean="0"/>
              <a:t>-2a+1</a:t>
            </a:r>
            <a:endParaRPr lang="en-US" sz="3600" dirty="0" smtClean="0"/>
          </a:p>
          <a:p>
            <a:r>
              <a:rPr lang="en-US" sz="3600" dirty="0" smtClean="0"/>
              <a:t>ii) (a-b)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=</a:t>
            </a:r>
            <a:r>
              <a:rPr lang="en-US" sz="3600" dirty="0" err="1" smtClean="0"/>
              <a:t>a</a:t>
            </a:r>
            <a:r>
              <a:rPr lang="en-US" sz="3600" baseline="30000" dirty="0" err="1" smtClean="0"/>
              <a:t>2</a:t>
            </a:r>
            <a:r>
              <a:rPr lang="en-US" sz="3600" dirty="0" err="1" smtClean="0"/>
              <a:t>-b</a:t>
            </a:r>
            <a:r>
              <a:rPr lang="en-US" sz="3600" baseline="30000" dirty="0" err="1" smtClean="0"/>
              <a:t>2</a:t>
            </a:r>
            <a:endParaRPr lang="en-US" sz="3600" baseline="30000" dirty="0" smtClean="0"/>
          </a:p>
          <a:p>
            <a:r>
              <a:rPr lang="en-US" sz="3600" dirty="0" smtClean="0"/>
              <a:t>iii) (</a:t>
            </a:r>
            <a:r>
              <a:rPr lang="en-US" sz="3600" dirty="0" err="1" smtClean="0"/>
              <a:t>x+y</a:t>
            </a:r>
            <a:r>
              <a:rPr lang="en-US" sz="3600" dirty="0" smtClean="0"/>
              <a:t>-z)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=</a:t>
            </a:r>
            <a:r>
              <a:rPr lang="en-US" sz="3600" dirty="0" err="1" smtClean="0"/>
              <a:t>x</a:t>
            </a:r>
            <a:r>
              <a:rPr lang="en-US" sz="3600" baseline="30000" dirty="0" err="1" smtClean="0"/>
              <a:t>2</a:t>
            </a:r>
            <a:r>
              <a:rPr lang="en-US" sz="3600" dirty="0" err="1" smtClean="0"/>
              <a:t>+y</a:t>
            </a:r>
            <a:r>
              <a:rPr lang="en-US" sz="3600" baseline="30000" dirty="0" err="1" smtClean="0"/>
              <a:t>2</a:t>
            </a:r>
            <a:r>
              <a:rPr lang="en-US" sz="3600" dirty="0" err="1" smtClean="0"/>
              <a:t>+z</a:t>
            </a:r>
            <a:r>
              <a:rPr lang="en-US" sz="3600" baseline="30000" dirty="0" err="1" smtClean="0"/>
              <a:t>2</a:t>
            </a:r>
            <a:r>
              <a:rPr lang="en-US" sz="3600" dirty="0" err="1" smtClean="0"/>
              <a:t>+2xy-2yz-2zx</a:t>
            </a:r>
            <a:endParaRPr lang="en-US" sz="3600" dirty="0" smtClean="0"/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নিচের কোনটি সঠিক?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/>
              <a:t>ক) </a:t>
            </a:r>
            <a:r>
              <a:rPr lang="en-US" sz="3600" dirty="0" err="1" smtClean="0"/>
              <a:t>i</a:t>
            </a:r>
            <a:r>
              <a:rPr lang="bn-BD" sz="3600" dirty="0" smtClean="0"/>
              <a:t> ও</a:t>
            </a:r>
            <a:r>
              <a:rPr lang="en-US" sz="3600" dirty="0" smtClean="0"/>
              <a:t> ii</a:t>
            </a:r>
            <a:r>
              <a:rPr lang="bn-BD" sz="3600" dirty="0" smtClean="0"/>
              <a:t> খ)</a:t>
            </a:r>
            <a:r>
              <a:rPr lang="en-US" sz="3600" dirty="0" smtClean="0"/>
              <a:t> ii</a:t>
            </a:r>
            <a:r>
              <a:rPr lang="bn-BD" sz="3600" dirty="0" smtClean="0"/>
              <a:t> ও</a:t>
            </a:r>
            <a:r>
              <a:rPr lang="en-US" sz="3600" dirty="0" smtClean="0"/>
              <a:t> iii</a:t>
            </a:r>
            <a:r>
              <a:rPr lang="bn-BD" sz="3600" dirty="0" smtClean="0"/>
              <a:t> গ)</a:t>
            </a:r>
            <a:r>
              <a:rPr lang="en-US" sz="3600" dirty="0" smtClean="0"/>
              <a:t> </a:t>
            </a:r>
            <a:r>
              <a:rPr lang="en-US" sz="3600" dirty="0" err="1" smtClean="0"/>
              <a:t>i</a:t>
            </a:r>
            <a:r>
              <a:rPr lang="bn-BD" sz="3600" dirty="0" smtClean="0"/>
              <a:t> ও </a:t>
            </a:r>
            <a:r>
              <a:rPr lang="en-US" sz="3600" dirty="0" smtClean="0"/>
              <a:t>iii </a:t>
            </a:r>
            <a:r>
              <a:rPr lang="bn-BD" sz="3600" dirty="0" smtClean="0"/>
              <a:t>ঘ) </a:t>
            </a:r>
            <a:r>
              <a:rPr lang="en-US" sz="3600" dirty="0" err="1" smtClean="0"/>
              <a:t>i</a:t>
            </a:r>
            <a:r>
              <a:rPr lang="bn-BD" sz="3600" dirty="0" smtClean="0"/>
              <a:t> ও</a:t>
            </a:r>
            <a:r>
              <a:rPr lang="en-US" sz="3600" dirty="0" smtClean="0"/>
              <a:t> ii</a:t>
            </a:r>
            <a:r>
              <a:rPr lang="bn-BD" sz="3600" dirty="0" smtClean="0"/>
              <a:t> ও</a:t>
            </a:r>
            <a:r>
              <a:rPr lang="en-US" sz="3600" dirty="0" smtClean="0"/>
              <a:t> iii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0" y="55626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 2"/>
              </a:rPr>
              <a:t>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25908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 2"/>
              </a:rPr>
              <a:t>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895600"/>
            <a:ext cx="876300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dirty="0" smtClean="0"/>
              <a:t>  </a:t>
            </a:r>
            <a:r>
              <a:rPr lang="en-US" sz="3600" dirty="0" err="1" smtClean="0"/>
              <a:t>a+b</a:t>
            </a:r>
            <a:r>
              <a:rPr lang="en-US" sz="3600" dirty="0" smtClean="0"/>
              <a:t>=4 </a:t>
            </a:r>
            <a:r>
              <a:rPr lang="bn-BD" sz="3600" dirty="0" smtClean="0"/>
              <a:t>এবং </a:t>
            </a:r>
            <a:r>
              <a:rPr lang="en-US" sz="3600" dirty="0" err="1" smtClean="0"/>
              <a:t>ab</a:t>
            </a:r>
            <a:r>
              <a:rPr lang="en-US" sz="3600" dirty="0" smtClean="0"/>
              <a:t>=2</a:t>
            </a:r>
            <a:r>
              <a:rPr lang="bn-BD" sz="3600" dirty="0" smtClean="0"/>
              <a:t> হলে</a:t>
            </a:r>
            <a:r>
              <a:rPr lang="en-US" sz="3600" dirty="0" smtClean="0"/>
              <a:t> (a-b)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</a:t>
            </a:r>
            <a:r>
              <a:rPr lang="bn-BD" sz="3600" dirty="0" smtClean="0"/>
              <a:t> এর মান নির্নয় কর।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4191000"/>
            <a:ext cx="876300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dirty="0" smtClean="0"/>
              <a:t> x- </a:t>
            </a:r>
            <a:r>
              <a:rPr lang="en-US" sz="3600" baseline="30000" dirty="0" smtClean="0"/>
              <a:t>1</a:t>
            </a:r>
            <a:r>
              <a:rPr lang="en-US" sz="3600" dirty="0" smtClean="0"/>
              <a:t>/</a:t>
            </a:r>
            <a:r>
              <a:rPr lang="en-US" sz="3600" baseline="-25000" dirty="0" smtClean="0"/>
              <a:t>x </a:t>
            </a:r>
            <a:r>
              <a:rPr lang="en-US" sz="3600" dirty="0" smtClean="0"/>
              <a:t>=5</a:t>
            </a:r>
            <a:r>
              <a:rPr lang="bn-BD" sz="3600" dirty="0" smtClean="0"/>
              <a:t> হলে দেখাও যে</a:t>
            </a:r>
            <a:r>
              <a:rPr lang="en-US" sz="3600" dirty="0" smtClean="0"/>
              <a:t>  </a:t>
            </a:r>
            <a:r>
              <a:rPr lang="en-US" sz="3600" dirty="0" err="1" smtClean="0"/>
              <a:t>x</a:t>
            </a:r>
            <a:r>
              <a:rPr lang="en-US" sz="3600" baseline="30000" dirty="0" err="1" smtClean="0"/>
              <a:t>2</a:t>
            </a:r>
            <a:r>
              <a:rPr lang="en-US" sz="3600" dirty="0" smtClean="0"/>
              <a:t>+ </a:t>
            </a:r>
            <a:r>
              <a:rPr lang="en-US" sz="3600" baseline="30000" dirty="0" smtClean="0"/>
              <a:t>1</a:t>
            </a:r>
            <a:r>
              <a:rPr lang="en-US" sz="3600" dirty="0" smtClean="0"/>
              <a:t>/</a:t>
            </a:r>
            <a:r>
              <a:rPr lang="en-US" sz="3600" baseline="-25000" dirty="0" err="1" smtClean="0"/>
              <a:t>x</a:t>
            </a:r>
            <a:r>
              <a:rPr lang="en-US" sz="3600" baseline="30000" dirty="0" err="1" smtClean="0"/>
              <a:t>2</a:t>
            </a:r>
            <a:r>
              <a:rPr lang="en-US" sz="3600" baseline="30000" dirty="0" smtClean="0"/>
              <a:t> </a:t>
            </a:r>
            <a:r>
              <a:rPr lang="en-US" sz="3600" dirty="0" smtClean="0"/>
              <a:t>=27</a:t>
            </a:r>
            <a:endParaRPr lang="en-US" sz="36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G00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19200"/>
            <a:ext cx="5181600" cy="56388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</TotalTime>
  <Words>298</Words>
  <Application>Microsoft Office PowerPoint</Application>
  <PresentationFormat>On-screen Show (4:3)</PresentationFormat>
  <Paragraphs>91</Paragraphs>
  <Slides>16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Equation</vt:lpstr>
      <vt:lpstr> শুভেচ্ছা স্বাগতম</vt:lpstr>
      <vt:lpstr>শিক্ষক পরিচিতি </vt:lpstr>
      <vt:lpstr>পাঠ পরিচিতি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 স্বাগতম</dc:title>
  <dc:creator>shc pc</dc:creator>
  <cp:lastModifiedBy>shc pc</cp:lastModifiedBy>
  <cp:revision>93</cp:revision>
  <dcterms:created xsi:type="dcterms:W3CDTF">2014-02-12T15:45:23Z</dcterms:created>
  <dcterms:modified xsi:type="dcterms:W3CDTF">2014-02-18T15:47:08Z</dcterms:modified>
</cp:coreProperties>
</file>